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2" r:id="rId3"/>
    <p:sldId id="263" r:id="rId4"/>
    <p:sldId id="277" r:id="rId5"/>
    <p:sldId id="278" r:id="rId6"/>
    <p:sldId id="283" r:id="rId7"/>
    <p:sldId id="264" r:id="rId8"/>
    <p:sldId id="286" r:id="rId9"/>
    <p:sldId id="279" r:id="rId10"/>
    <p:sldId id="281" r:id="rId11"/>
    <p:sldId id="274" r:id="rId12"/>
    <p:sldId id="266" r:id="rId13"/>
    <p:sldId id="267" r:id="rId14"/>
    <p:sldId id="285" r:id="rId15"/>
    <p:sldId id="268" r:id="rId16"/>
    <p:sldId id="282" r:id="rId17"/>
    <p:sldId id="272" r:id="rId18"/>
    <p:sldId id="287" r:id="rId19"/>
    <p:sldId id="288" r:id="rId20"/>
    <p:sldId id="271" r:id="rId21"/>
    <p:sldId id="275" r:id="rId22"/>
    <p:sldId id="276" r:id="rId23"/>
    <p:sldId id="28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9E689F-6199-43D6-A833-438AE0874860}" v="15" dt="2025-12-06T18:34:23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71" autoAdjust="0"/>
    <p:restoredTop sz="94621"/>
  </p:normalViewPr>
  <p:slideViewPr>
    <p:cSldViewPr snapToGrid="0">
      <p:cViewPr varScale="1">
        <p:scale>
          <a:sx n="56" d="100"/>
          <a:sy n="56" d="100"/>
        </p:scale>
        <p:origin x="9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atham" userId="6bb899bfaefa2a1e" providerId="LiveId" clId="{57979F89-CC83-470F-B1A2-9D5E54488101}"/>
    <pc:docChg chg="custSel addSld delSld modSld">
      <pc:chgData name="Charles Latham" userId="6bb899bfaefa2a1e" providerId="LiveId" clId="{57979F89-CC83-470F-B1A2-9D5E54488101}" dt="2025-12-06T18:34:23.360" v="120"/>
      <pc:docMkLst>
        <pc:docMk/>
      </pc:docMkLst>
      <pc:sldChg chg="modSp mod">
        <pc:chgData name="Charles Latham" userId="6bb899bfaefa2a1e" providerId="LiveId" clId="{57979F89-CC83-470F-B1A2-9D5E54488101}" dt="2025-12-04T00:44:37.804" v="1"/>
        <pc:sldMkLst>
          <pc:docMk/>
          <pc:sldMk cId="3351960897" sldId="263"/>
        </pc:sldMkLst>
        <pc:spChg chg="mod">
          <ac:chgData name="Charles Latham" userId="6bb899bfaefa2a1e" providerId="LiveId" clId="{57979F89-CC83-470F-B1A2-9D5E54488101}" dt="2025-12-04T00:44:37.804" v="1"/>
          <ac:spMkLst>
            <pc:docMk/>
            <pc:sldMk cId="3351960897" sldId="263"/>
            <ac:spMk id="5" creationId="{61D92CC1-0AD6-631E-376C-6B3A63BE16C3}"/>
          </ac:spMkLst>
        </pc:spChg>
      </pc:sldChg>
      <pc:sldChg chg="addSp delSp modSp mod">
        <pc:chgData name="Charles Latham" userId="6bb899bfaefa2a1e" providerId="LiveId" clId="{57979F89-CC83-470F-B1A2-9D5E54488101}" dt="2025-12-06T18:15:03.264" v="61" actId="21"/>
        <pc:sldMkLst>
          <pc:docMk/>
          <pc:sldMk cId="338454225" sldId="264"/>
        </pc:sldMkLst>
        <pc:spChg chg="add del mod">
          <ac:chgData name="Charles Latham" userId="6bb899bfaefa2a1e" providerId="LiveId" clId="{57979F89-CC83-470F-B1A2-9D5E54488101}" dt="2025-12-06T18:15:03.264" v="61" actId="21"/>
          <ac:spMkLst>
            <pc:docMk/>
            <pc:sldMk cId="338454225" sldId="264"/>
            <ac:spMk id="4" creationId="{D65C6090-8A65-2092-0904-C08C53DDD830}"/>
          </ac:spMkLst>
        </pc:spChg>
        <pc:spChg chg="del">
          <ac:chgData name="Charles Latham" userId="6bb899bfaefa2a1e" providerId="LiveId" clId="{57979F89-CC83-470F-B1A2-9D5E54488101}" dt="2025-12-06T18:08:42.578" v="54" actId="478"/>
          <ac:spMkLst>
            <pc:docMk/>
            <pc:sldMk cId="338454225" sldId="264"/>
            <ac:spMk id="6" creationId="{EDC07C6A-6C84-641F-AB66-2ADEAA0323DA}"/>
          </ac:spMkLst>
        </pc:spChg>
      </pc:sldChg>
      <pc:sldChg chg="del">
        <pc:chgData name="Charles Latham" userId="6bb899bfaefa2a1e" providerId="LiveId" clId="{57979F89-CC83-470F-B1A2-9D5E54488101}" dt="2025-12-06T18:27:00.733" v="78" actId="47"/>
        <pc:sldMkLst>
          <pc:docMk/>
          <pc:sldMk cId="4280296034" sldId="270"/>
        </pc:sldMkLst>
      </pc:sldChg>
      <pc:sldChg chg="del">
        <pc:chgData name="Charles Latham" userId="6bb899bfaefa2a1e" providerId="LiveId" clId="{57979F89-CC83-470F-B1A2-9D5E54488101}" dt="2025-12-06T18:25:04.474" v="76" actId="47"/>
        <pc:sldMkLst>
          <pc:docMk/>
          <pc:sldMk cId="3680046605" sldId="273"/>
        </pc:sldMkLst>
      </pc:sldChg>
      <pc:sldChg chg="modSp mod">
        <pc:chgData name="Charles Latham" userId="6bb899bfaefa2a1e" providerId="LiveId" clId="{57979F89-CC83-470F-B1A2-9D5E54488101}" dt="2025-12-06T18:29:51.170" v="92" actId="1076"/>
        <pc:sldMkLst>
          <pc:docMk/>
          <pc:sldMk cId="755207063" sldId="275"/>
        </pc:sldMkLst>
        <pc:spChg chg="mod">
          <ac:chgData name="Charles Latham" userId="6bb899bfaefa2a1e" providerId="LiveId" clId="{57979F89-CC83-470F-B1A2-9D5E54488101}" dt="2025-12-06T18:29:44.248" v="90" actId="1076"/>
          <ac:spMkLst>
            <pc:docMk/>
            <pc:sldMk cId="755207063" sldId="275"/>
            <ac:spMk id="4" creationId="{0080C076-E346-BA66-A953-F95DAD933AF9}"/>
          </ac:spMkLst>
        </pc:spChg>
        <pc:spChg chg="mod">
          <ac:chgData name="Charles Latham" userId="6bb899bfaefa2a1e" providerId="LiveId" clId="{57979F89-CC83-470F-B1A2-9D5E54488101}" dt="2025-12-06T18:29:51.170" v="92" actId="1076"/>
          <ac:spMkLst>
            <pc:docMk/>
            <pc:sldMk cId="755207063" sldId="275"/>
            <ac:spMk id="7" creationId="{7D547220-96BC-D6A3-CCC0-DFFCD9269192}"/>
          </ac:spMkLst>
        </pc:spChg>
        <pc:spChg chg="mod">
          <ac:chgData name="Charles Latham" userId="6bb899bfaefa2a1e" providerId="LiveId" clId="{57979F89-CC83-470F-B1A2-9D5E54488101}" dt="2025-12-06T18:29:47.466" v="91" actId="1076"/>
          <ac:spMkLst>
            <pc:docMk/>
            <pc:sldMk cId="755207063" sldId="275"/>
            <ac:spMk id="9" creationId="{F85D5581-D7B3-303D-FDDC-73FE53DBA181}"/>
          </ac:spMkLst>
        </pc:spChg>
        <pc:spChg chg="mod">
          <ac:chgData name="Charles Latham" userId="6bb899bfaefa2a1e" providerId="LiveId" clId="{57979F89-CC83-470F-B1A2-9D5E54488101}" dt="2025-12-06T18:28:43.087" v="84" actId="1076"/>
          <ac:spMkLst>
            <pc:docMk/>
            <pc:sldMk cId="755207063" sldId="275"/>
            <ac:spMk id="11" creationId="{3F690DFF-406A-5EC5-EEA6-FBE204F972DD}"/>
          </ac:spMkLst>
        </pc:spChg>
      </pc:sldChg>
      <pc:sldChg chg="modSp mod">
        <pc:chgData name="Charles Latham" userId="6bb899bfaefa2a1e" providerId="LiveId" clId="{57979F89-CC83-470F-B1A2-9D5E54488101}" dt="2025-12-06T18:31:12.545" v="101" actId="6549"/>
        <pc:sldMkLst>
          <pc:docMk/>
          <pc:sldMk cId="3443228318" sldId="276"/>
        </pc:sldMkLst>
        <pc:spChg chg="mod">
          <ac:chgData name="Charles Latham" userId="6bb899bfaefa2a1e" providerId="LiveId" clId="{57979F89-CC83-470F-B1A2-9D5E54488101}" dt="2025-12-06T18:30:44.246" v="98" actId="1076"/>
          <ac:spMkLst>
            <pc:docMk/>
            <pc:sldMk cId="3443228318" sldId="276"/>
            <ac:spMk id="5" creationId="{F8C6B7E1-FC57-75FE-BFD9-F74E2A4C6BDD}"/>
          </ac:spMkLst>
        </pc:spChg>
        <pc:spChg chg="mod">
          <ac:chgData name="Charles Latham" userId="6bb899bfaefa2a1e" providerId="LiveId" clId="{57979F89-CC83-470F-B1A2-9D5E54488101}" dt="2025-12-06T18:31:12.545" v="101" actId="6549"/>
          <ac:spMkLst>
            <pc:docMk/>
            <pc:sldMk cId="3443228318" sldId="276"/>
            <ac:spMk id="7" creationId="{AC771627-68B1-7448-3E4F-0DE9E0B608A8}"/>
          </ac:spMkLst>
        </pc:spChg>
      </pc:sldChg>
      <pc:sldChg chg="modSp mod">
        <pc:chgData name="Charles Latham" userId="6bb899bfaefa2a1e" providerId="LiveId" clId="{57979F89-CC83-470F-B1A2-9D5E54488101}" dt="2025-12-06T18:08:21.356" v="53" actId="20577"/>
        <pc:sldMkLst>
          <pc:docMk/>
          <pc:sldMk cId="3275498121" sldId="280"/>
        </pc:sldMkLst>
        <pc:spChg chg="mod">
          <ac:chgData name="Charles Latham" userId="6bb899bfaefa2a1e" providerId="LiveId" clId="{57979F89-CC83-470F-B1A2-9D5E54488101}" dt="2025-12-06T18:08:21.356" v="53" actId="20577"/>
          <ac:spMkLst>
            <pc:docMk/>
            <pc:sldMk cId="3275498121" sldId="280"/>
            <ac:spMk id="3" creationId="{20DA064E-354F-3B36-7405-AA24375417EC}"/>
          </ac:spMkLst>
        </pc:spChg>
      </pc:sldChg>
      <pc:sldChg chg="addSp delSp modSp mod">
        <pc:chgData name="Charles Latham" userId="6bb899bfaefa2a1e" providerId="LiveId" clId="{57979F89-CC83-470F-B1A2-9D5E54488101}" dt="2025-12-06T18:34:23.360" v="120"/>
        <pc:sldMkLst>
          <pc:docMk/>
          <pc:sldMk cId="3853319436" sldId="282"/>
        </pc:sldMkLst>
        <pc:spChg chg="add mod">
          <ac:chgData name="Charles Latham" userId="6bb899bfaefa2a1e" providerId="LiveId" clId="{57979F89-CC83-470F-B1A2-9D5E54488101}" dt="2025-12-06T18:34:23.360" v="120"/>
          <ac:spMkLst>
            <pc:docMk/>
            <pc:sldMk cId="3853319436" sldId="282"/>
            <ac:spMk id="4" creationId="{CD7D2706-2B4C-E8AF-4B0B-E254F97800C6}"/>
          </ac:spMkLst>
        </pc:spChg>
        <pc:spChg chg="del">
          <ac:chgData name="Charles Latham" userId="6bb899bfaefa2a1e" providerId="LiveId" clId="{57979F89-CC83-470F-B1A2-9D5E54488101}" dt="2025-12-06T18:21:27.734" v="72" actId="478"/>
          <ac:spMkLst>
            <pc:docMk/>
            <pc:sldMk cId="3853319436" sldId="282"/>
            <ac:spMk id="7" creationId="{F3BFB012-E7D3-837E-7915-E02C187E6995}"/>
          </ac:spMkLst>
        </pc:spChg>
      </pc:sldChg>
      <pc:sldChg chg="addSp delSp modSp mod">
        <pc:chgData name="Charles Latham" userId="6bb899bfaefa2a1e" providerId="LiveId" clId="{57979F89-CC83-470F-B1A2-9D5E54488101}" dt="2025-12-06T18:13:18.595" v="58" actId="1076"/>
        <pc:sldMkLst>
          <pc:docMk/>
          <pc:sldMk cId="1945638808" sldId="283"/>
        </pc:sldMkLst>
        <pc:spChg chg="add mod">
          <ac:chgData name="Charles Latham" userId="6bb899bfaefa2a1e" providerId="LiveId" clId="{57979F89-CC83-470F-B1A2-9D5E54488101}" dt="2025-12-06T18:13:18.595" v="58" actId="1076"/>
          <ac:spMkLst>
            <pc:docMk/>
            <pc:sldMk cId="1945638808" sldId="283"/>
            <ac:spMk id="3" creationId="{7D70AEF8-F620-3111-E206-92CB099CE556}"/>
          </ac:spMkLst>
        </pc:spChg>
        <pc:spChg chg="del">
          <ac:chgData name="Charles Latham" userId="6bb899bfaefa2a1e" providerId="LiveId" clId="{57979F89-CC83-470F-B1A2-9D5E54488101}" dt="2025-12-06T18:13:13.476" v="57" actId="478"/>
          <ac:spMkLst>
            <pc:docMk/>
            <pc:sldMk cId="1945638808" sldId="283"/>
            <ac:spMk id="6" creationId="{C7F62AD2-61A6-4E8D-6654-8C6E463B01E6}"/>
          </ac:spMkLst>
        </pc:spChg>
      </pc:sldChg>
      <pc:sldChg chg="addSp delSp modSp mod">
        <pc:chgData name="Charles Latham" userId="6bb899bfaefa2a1e" providerId="LiveId" clId="{57979F89-CC83-470F-B1A2-9D5E54488101}" dt="2025-12-06T18:32:18.649" v="118" actId="1076"/>
        <pc:sldMkLst>
          <pc:docMk/>
          <pc:sldMk cId="720715387" sldId="284"/>
        </pc:sldMkLst>
        <pc:spChg chg="add del mod">
          <ac:chgData name="Charles Latham" userId="6bb899bfaefa2a1e" providerId="LiveId" clId="{57979F89-CC83-470F-B1A2-9D5E54488101}" dt="2025-12-06T18:32:13.518" v="117" actId="478"/>
          <ac:spMkLst>
            <pc:docMk/>
            <pc:sldMk cId="720715387" sldId="284"/>
            <ac:spMk id="4" creationId="{47F52447-DA7F-5C93-11AD-8C975FA5D99E}"/>
          </ac:spMkLst>
        </pc:spChg>
        <pc:spChg chg="mod">
          <ac:chgData name="Charles Latham" userId="6bb899bfaefa2a1e" providerId="LiveId" clId="{57979F89-CC83-470F-B1A2-9D5E54488101}" dt="2025-12-06T18:32:06.835" v="116" actId="20577"/>
          <ac:spMkLst>
            <pc:docMk/>
            <pc:sldMk cId="720715387" sldId="284"/>
            <ac:spMk id="6" creationId="{BED9AC79-08A5-33AA-8EB0-932DFD011678}"/>
          </ac:spMkLst>
        </pc:spChg>
        <pc:spChg chg="mod">
          <ac:chgData name="Charles Latham" userId="6bb899bfaefa2a1e" providerId="LiveId" clId="{57979F89-CC83-470F-B1A2-9D5E54488101}" dt="2025-12-06T18:32:18.649" v="118" actId="1076"/>
          <ac:spMkLst>
            <pc:docMk/>
            <pc:sldMk cId="720715387" sldId="284"/>
            <ac:spMk id="10" creationId="{2BEF9C58-1BD6-FBF4-AD98-BB3A0DAC742E}"/>
          </ac:spMkLst>
        </pc:spChg>
      </pc:sldChg>
      <pc:sldChg chg="addSp delSp modSp mod">
        <pc:chgData name="Charles Latham" userId="6bb899bfaefa2a1e" providerId="LiveId" clId="{57979F89-CC83-470F-B1A2-9D5E54488101}" dt="2025-12-06T18:20:14.884" v="69" actId="1076"/>
        <pc:sldMkLst>
          <pc:docMk/>
          <pc:sldMk cId="793747644" sldId="285"/>
        </pc:sldMkLst>
        <pc:spChg chg="del">
          <ac:chgData name="Charles Latham" userId="6bb899bfaefa2a1e" providerId="LiveId" clId="{57979F89-CC83-470F-B1A2-9D5E54488101}" dt="2025-12-06T18:20:03.775" v="67" actId="478"/>
          <ac:spMkLst>
            <pc:docMk/>
            <pc:sldMk cId="793747644" sldId="285"/>
            <ac:spMk id="3" creationId="{199CA8CE-09E6-7BC0-B5A6-54AFC049CE8E}"/>
          </ac:spMkLst>
        </pc:spChg>
        <pc:spChg chg="add mod">
          <ac:chgData name="Charles Latham" userId="6bb899bfaefa2a1e" providerId="LiveId" clId="{57979F89-CC83-470F-B1A2-9D5E54488101}" dt="2025-12-06T18:20:14.884" v="69" actId="1076"/>
          <ac:spMkLst>
            <pc:docMk/>
            <pc:sldMk cId="793747644" sldId="285"/>
            <ac:spMk id="4" creationId="{100A0696-C440-72E6-FECF-7D9F0F1F8C19}"/>
          </ac:spMkLst>
        </pc:spChg>
      </pc:sldChg>
      <pc:sldChg chg="addSp delSp modSp mod">
        <pc:chgData name="Charles Latham" userId="6bb899bfaefa2a1e" providerId="LiveId" clId="{57979F89-CC83-470F-B1A2-9D5E54488101}" dt="2025-12-06T18:15:40.003" v="64" actId="1076"/>
        <pc:sldMkLst>
          <pc:docMk/>
          <pc:sldMk cId="3645150559" sldId="286"/>
        </pc:sldMkLst>
        <pc:spChg chg="del">
          <ac:chgData name="Charles Latham" userId="6bb899bfaefa2a1e" providerId="LiveId" clId="{57979F89-CC83-470F-B1A2-9D5E54488101}" dt="2025-12-06T18:15:32.122" v="63" actId="478"/>
          <ac:spMkLst>
            <pc:docMk/>
            <pc:sldMk cId="3645150559" sldId="286"/>
            <ac:spMk id="4" creationId="{D2C1D6F4-763B-5FFD-91F1-3C32DAB5544E}"/>
          </ac:spMkLst>
        </pc:spChg>
        <pc:spChg chg="add mod">
          <ac:chgData name="Charles Latham" userId="6bb899bfaefa2a1e" providerId="LiveId" clId="{57979F89-CC83-470F-B1A2-9D5E54488101}" dt="2025-12-06T18:15:40.003" v="64" actId="1076"/>
          <ac:spMkLst>
            <pc:docMk/>
            <pc:sldMk cId="3645150559" sldId="286"/>
            <ac:spMk id="5" creationId="{D65C6090-8A65-2092-0904-C08C53DDD830}"/>
          </ac:spMkLst>
        </pc:spChg>
      </pc:sldChg>
      <pc:sldChg chg="modSp add mod modTransition">
        <pc:chgData name="Charles Latham" userId="6bb899bfaefa2a1e" providerId="LiveId" clId="{57979F89-CC83-470F-B1A2-9D5E54488101}" dt="2025-12-06T18:24:57.265" v="75" actId="1076"/>
        <pc:sldMkLst>
          <pc:docMk/>
          <pc:sldMk cId="0" sldId="287"/>
        </pc:sldMkLst>
        <pc:spChg chg="mod">
          <ac:chgData name="Charles Latham" userId="6bb899bfaefa2a1e" providerId="LiveId" clId="{57979F89-CC83-470F-B1A2-9D5E54488101}" dt="2025-12-06T18:24:57.265" v="75" actId="1076"/>
          <ac:spMkLst>
            <pc:docMk/>
            <pc:sldMk cId="0" sldId="287"/>
            <ac:spMk id="163" creationId="{00000000-0000-0000-0000-000000000000}"/>
          </ac:spMkLst>
        </pc:spChg>
      </pc:sldChg>
      <pc:sldChg chg="add modTransition">
        <pc:chgData name="Charles Latham" userId="6bb899bfaefa2a1e" providerId="LiveId" clId="{57979F89-CC83-470F-B1A2-9D5E54488101}" dt="2025-12-06T18:26:57.660" v="77"/>
        <pc:sldMkLst>
          <pc:docMk/>
          <pc:sldMk cId="0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090CF-4608-CE1A-172C-35D878801D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AA1354-6138-E566-9267-9188D8CE9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85BC6-8444-F949-D918-BE25EAD5F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748E2-6B9D-60C3-E933-BF836269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82724-69A0-D0CA-3EDF-DBE9FD9E8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8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C07E-DE89-E53E-B129-9C06E698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F7FE0-9C70-77EC-C767-745D7F5F6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C6240D-ED6C-9D99-2344-AFF255301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CC047-D1BB-DAFF-15F1-FEFDFF75B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F15A4-86A2-8F6F-3A78-E4D7C342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5E456-0738-E4CC-D4AD-0049908FE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69873-6C48-DD4F-6B9C-73492EB83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ABA91-9935-D7B2-177E-D58FA808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B4D23-C67F-AED0-1FAB-714D8FEE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2C655-EAEB-024E-1AD0-F15836A0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16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04995-7865-F2D7-7EA3-446565D1A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72CA1F-B989-51DC-9195-42A53AFC1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01DE0-0C76-1CDF-0053-9C016BF65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00A01-1CCF-AF6F-F3E4-D145E1E25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4BACF-FC69-D8AC-7564-AFC43FD6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2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8B99-5692-C35D-D6EB-E3789F98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F69A9-0DD6-BB6A-C42D-7FB763A57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33CD-930B-7F2A-A232-BAE4F09B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BB582-0590-962A-8F0C-1C37607C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A66B3-E577-565A-7532-F03AB85E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5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81493-8CBB-BD85-9F60-42C659D60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787A1-3971-364E-32D8-30419B85B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4F4EC0-971C-F76D-B2E1-2BFBB718E4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7E3AE-139B-78F3-B9FB-F00AE134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ECF0E-03BE-20A9-D2B3-185488BA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05E5A-4D83-F816-D49E-7164E388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7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1CAF-7C59-8399-B05F-CB56AF44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A3424D-30C0-1970-AF4B-53615226B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941B61-C6CC-554C-B59B-2581A0022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317DDE-9E31-B589-D948-96D7C0BEDE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686B74-81CA-F49B-8E9A-1FBA54E98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A3B300-8043-7671-E5D7-912749EF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68B20C-6CF3-4664-CB01-AE7FD77E2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6F414A-2DEF-B55F-5A79-B52FF3758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52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C577-F4D4-1315-8072-22596AF32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ED850-CD19-F51A-7B04-096A701D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2B34D9-8FA9-4BCA-F9D5-89677053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4BE6DC-4251-CF90-97E5-37FA0750F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3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F9C6F3-56D9-4F94-F78F-E4725D4D0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F8C736-022C-1065-45DB-64DB6A29C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3A308-7E9E-61B5-4332-9D51D125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9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F407-1B05-C300-8AA3-C233B22FD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CE794-592A-EAB1-59AC-FD6444B15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B310B5-C42C-6F04-4A14-2703FC268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02E75-3F39-B6EC-9BAB-38C8012B8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670F4-E4A9-853F-1A62-905018239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407ECD-83DA-103A-999C-8F80D47D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1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41468-8840-0EF7-166B-7A86FBEB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7833ED-FA00-F571-C720-0C61D6DB58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8C65C2-029B-BAB0-4BBC-803E72BB6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E5792-E578-A30F-03E9-5B2B8EEB6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8D22-8EA3-C53A-A8E7-02651775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85D37-E0F2-6D47-AD66-783BAFE88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7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259EB-B011-E130-DC8C-D7653C486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F077E-DE8A-48AA-252C-9AA0674151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D485-0131-212F-2200-353575113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453820-7A43-4A15-97C0-16A232616864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44A79-A3D6-FDB7-6BF6-FE006D995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29287-73D0-22AC-C29C-EBB1E418A6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D73D73-7EBB-4024-9534-01396ACA9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3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dsalabama.org/" TargetMode="External"/><Relationship Id="rId2" Type="http://schemas.openxmlformats.org/officeDocument/2006/relationships/hyperlink" Target="https://www.alabamapublichealth.gov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wca.org/" TargetMode="External"/><Relationship Id="rId2" Type="http://schemas.openxmlformats.org/officeDocument/2006/relationships/hyperlink" Target="https://www.salvationarmy.org/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umebuilder.com/building-a-career-after-incarceration/" TargetMode="External"/><Relationship Id="rId2" Type="http://schemas.openxmlformats.org/officeDocument/2006/relationships/hyperlink" Target="https://www.rehab.alabama.gov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study.com/resources/formerly-incarcerated-education-career-guide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eca.alabama.gov/" TargetMode="External"/><Relationship Id="rId2" Type="http://schemas.openxmlformats.org/officeDocument/2006/relationships/hyperlink" Target="https://hopeinspiredministries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alabamaworks.alabama.gov/" TargetMode="External"/><Relationship Id="rId4" Type="http://schemas.openxmlformats.org/officeDocument/2006/relationships/hyperlink" Target="https://www.labor.alabama.gov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labamacoalitionagainstrape.org/" TargetMode="External"/><Relationship Id="rId3" Type="http://schemas.openxmlformats.org/officeDocument/2006/relationships/hyperlink" Target="https://www.inmatemoms.org/" TargetMode="External"/><Relationship Id="rId7" Type="http://schemas.openxmlformats.org/officeDocument/2006/relationships/hyperlink" Target="https://www.stepfamilies.info/" TargetMode="External"/><Relationship Id="rId2" Type="http://schemas.openxmlformats.org/officeDocument/2006/relationships/hyperlink" Target="https://reentry.yescarecorp.com/mobile-resources?site=Alabama&amp;lat=33.1&amp;lng=-86.75&amp;categoryId=319&amp;siteId=87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alabamamarriage.org/" TargetMode="External"/><Relationship Id="rId5" Type="http://schemas.openxmlformats.org/officeDocument/2006/relationships/hyperlink" Target="http://www.pal.ua.edu/" TargetMode="External"/><Relationship Id="rId4" Type="http://schemas.openxmlformats.org/officeDocument/2006/relationships/hyperlink" Target="https://www.extendedfamilyhelp.org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cmrm.org/" TargetMode="External"/><Relationship Id="rId2" Type="http://schemas.openxmlformats.org/officeDocument/2006/relationships/hyperlink" Target="mailto:loveloudmontgomery@mgmbaptists.org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cyhousemgm.org/" TargetMode="External"/><Relationship Id="rId2" Type="http://schemas.openxmlformats.org/officeDocument/2006/relationships/hyperlink" Target="https://www.dhr.alabama.gov/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alabamasheriffs.com/pages?id=65" TargetMode="External"/><Relationship Id="rId2" Type="http://schemas.openxmlformats.org/officeDocument/2006/relationships/hyperlink" Target="https://www.alea.gov/dps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pathway2home.org/" TargetMode="External"/><Relationship Id="rId2" Type="http://schemas.openxmlformats.org/officeDocument/2006/relationships/hyperlink" Target="https://catholicsocialservices.org/montgomery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oles.alabama.gov/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jmn.org/CPR_network.html" TargetMode="External"/><Relationship Id="rId2" Type="http://schemas.openxmlformats.org/officeDocument/2006/relationships/hyperlink" Target="https://www.redcross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children.alabama.gov/" TargetMode="External"/><Relationship Id="rId4" Type="http://schemas.openxmlformats.org/officeDocument/2006/relationships/hyperlink" Target="https://www.alabamaageline.gov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alabama.gov/" TargetMode="External"/><Relationship Id="rId2" Type="http://schemas.openxmlformats.org/officeDocument/2006/relationships/hyperlink" Target="https://www.socialsecurity.gov/" TargetMode="Externa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jmn.org/" TargetMode="External"/><Relationship Id="rId2" Type="http://schemas.openxmlformats.org/officeDocument/2006/relationships/hyperlink" Target="https://www.aces.edu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loveloudmontgomery@mgmbaptists.org" TargetMode="External"/><Relationship Id="rId2" Type="http://schemas.openxmlformats.org/officeDocument/2006/relationships/hyperlink" Target="https://montgomeryfbc.org/caring-center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iendshipmission.org/love/" TargetMode="External"/><Relationship Id="rId2" Type="http://schemas.openxmlformats.org/officeDocument/2006/relationships/hyperlink" Target="https://www.thelifehouse.fm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fishersfarm.org/" TargetMode="External"/><Relationship Id="rId4" Type="http://schemas.openxmlformats.org/officeDocument/2006/relationships/hyperlink" Target="https://foundryministries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hab.com/oxford-house-catalyst" TargetMode="External"/><Relationship Id="rId2" Type="http://schemas.openxmlformats.org/officeDocument/2006/relationships/hyperlink" Target="https://theshedinc.org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fountainofrenewal.com/" TargetMode="External"/><Relationship Id="rId4" Type="http://schemas.openxmlformats.org/officeDocument/2006/relationships/hyperlink" Target="http://www.realityandtruth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h.alabama.gov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untainofrenewal.com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fshbhm.org/" TargetMode="External"/><Relationship Id="rId2" Type="http://schemas.openxmlformats.org/officeDocument/2006/relationships/hyperlink" Target="https://shepherdsfold.org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adocvolunteering.com/mod/url/view.php?id=482" TargetMode="External"/><Relationship Id="rId5" Type="http://schemas.openxmlformats.org/officeDocument/2006/relationships/hyperlink" Target="https://www.sistershaven.com/" TargetMode="External"/><Relationship Id="rId4" Type="http://schemas.openxmlformats.org/officeDocument/2006/relationships/hyperlink" Target="https://creaa.net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ecialkindofcaring.org/contact-us/locations-by-city/#montgomery" TargetMode="External"/><Relationship Id="rId2" Type="http://schemas.openxmlformats.org/officeDocument/2006/relationships/hyperlink" Target="https://www.carastar.org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157FE-0C21-272E-B6EE-FB496B3ED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Montgomery County Reentry Resource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A064E-354F-3B36-7405-AA24375417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Compiled by FBC Community Ministries Prison Ministry</a:t>
            </a:r>
          </a:p>
        </p:txBody>
      </p:sp>
    </p:spTree>
    <p:extLst>
      <p:ext uri="{BB962C8B-B14F-4D97-AF65-F5344CB8AC3E}">
        <p14:creationId xmlns:p14="http://schemas.microsoft.com/office/powerpoint/2010/main" val="327549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AD24D-27F6-CC94-7F5B-9731070A9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49332-AC9B-B1E2-C96F-377685D0B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085473-BDDF-93E8-3E09-1B72953B6780}"/>
              </a:ext>
            </a:extLst>
          </p:cNvPr>
          <p:cNvSpPr txBox="1"/>
          <p:nvPr/>
        </p:nvSpPr>
        <p:spPr>
          <a:xfrm>
            <a:off x="838200" y="1690688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Alabama Department of Public Health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Applying for a birth certificate, health screenings, STD treatment, clinic and primary health care referrals, WIC, family planning services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C6E411-918E-8EFE-BEC3-D537E4BCBDA0}"/>
              </a:ext>
            </a:extLst>
          </p:cNvPr>
          <p:cNvSpPr txBox="1"/>
          <p:nvPr/>
        </p:nvSpPr>
        <p:spPr>
          <a:xfrm>
            <a:off x="838200" y="3171736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AIDS Service Organizational Network of Alabama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HIV specific medical and dental care, social services, case management and treatment services for persons living with the virus.</a:t>
            </a:r>
          </a:p>
        </p:txBody>
      </p:sp>
    </p:spTree>
    <p:extLst>
      <p:ext uri="{BB962C8B-B14F-4D97-AF65-F5344CB8AC3E}">
        <p14:creationId xmlns:p14="http://schemas.microsoft.com/office/powerpoint/2010/main" val="47036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6E6E3-4A43-E1CF-C61C-D3251CFEC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E53A-5288-F210-9EED-7B8638F8D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Resources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24CF1-93BE-078F-E934-A8CC9569AF76}"/>
              </a:ext>
            </a:extLst>
          </p:cNvPr>
          <p:cNvSpPr txBox="1"/>
          <p:nvPr/>
        </p:nvSpPr>
        <p:spPr>
          <a:xfrm>
            <a:off x="838200" y="1690688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Salvation Army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Food, clothing, and emergency shelter services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EBD56A-1601-5725-4C97-F84CB2920C4E}"/>
              </a:ext>
            </a:extLst>
          </p:cNvPr>
          <p:cNvSpPr txBox="1"/>
          <p:nvPr/>
        </p:nvSpPr>
        <p:spPr>
          <a:xfrm>
            <a:off x="838200" y="255458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United Way of Alabama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Special need services including food, clothing, shelter and social services throughout Alabama.</a:t>
            </a:r>
          </a:p>
        </p:txBody>
      </p:sp>
    </p:spTree>
    <p:extLst>
      <p:ext uri="{BB962C8B-B14F-4D97-AF65-F5344CB8AC3E}">
        <p14:creationId xmlns:p14="http://schemas.microsoft.com/office/powerpoint/2010/main" val="533467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07FAD-0230-204D-D111-D7CB082D4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26723-D100-959F-936A-952F0D6D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Assistance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797AA7-5A1F-8715-E67A-27E3D2252E0E}"/>
              </a:ext>
            </a:extLst>
          </p:cNvPr>
          <p:cNvSpPr txBox="1"/>
          <p:nvPr/>
        </p:nvSpPr>
        <p:spPr>
          <a:xfrm>
            <a:off x="838200" y="1690688"/>
            <a:ext cx="609600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Alabama Department of Rehabiliation Services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Vocational Counseling, career planning, education assistance, job placement and assistive technology</a:t>
            </a:r>
          </a:p>
          <a:p>
            <a:pPr algn="l" rtl="0">
              <a:buNone/>
            </a:pPr>
            <a:endParaRPr lang="en-US" dirty="0">
              <a:latin typeface="Helvetica" pitchFamily="2" charset="0"/>
            </a:endParaRP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Resume Builder – Building a Career After Incarceration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https://www.resumebuilder.com/building-a-career-after-incarceration/</a:t>
            </a:r>
            <a:endParaRPr lang="en-US" b="0" i="0" u="none" strike="noStrike" dirty="0">
              <a:effectLst/>
              <a:latin typeface="Helvetica" pitchFamily="2" charset="0"/>
            </a:endParaRPr>
          </a:p>
          <a:p>
            <a:pPr algn="l" rtl="0">
              <a:buNone/>
            </a:pPr>
            <a:endParaRPr lang="en-US" dirty="0">
              <a:latin typeface="Helvetica" pitchFamily="2" charset="0"/>
            </a:endParaRPr>
          </a:p>
          <a:p>
            <a:pPr algn="l" rtl="0">
              <a:buNone/>
            </a:pPr>
            <a:endParaRPr lang="en-US" b="0" i="0" u="none" strike="noStrike" dirty="0">
              <a:effectLst/>
              <a:latin typeface="Helvetica" pitchFamily="2" charset="0"/>
            </a:endParaRPr>
          </a:p>
          <a:p>
            <a:r>
              <a:rPr lang="en-US" u="sng" dirty="0">
                <a:hlinkClick r:id="rId4" tooltip="Study"/>
              </a:rPr>
              <a:t>Education &amp; Career Guide for Formerly Incarcerated Individuals</a:t>
            </a:r>
            <a:endParaRPr lang="en-US" dirty="0"/>
          </a:p>
          <a:p>
            <a:r>
              <a:rPr lang="en-US" dirty="0"/>
              <a:t>Information on different re-entry assistance programs</a:t>
            </a:r>
          </a:p>
          <a:p>
            <a:r>
              <a:rPr lang="en-US" dirty="0"/>
              <a:t>Getting your GED after incarceration</a:t>
            </a:r>
          </a:p>
          <a:p>
            <a:r>
              <a:rPr lang="en-US" dirty="0"/>
              <a:t>Financial aid &amp; scholarships for previously incarcerated individuals</a:t>
            </a:r>
          </a:p>
          <a:p>
            <a:r>
              <a:rPr lang="en-US" dirty="0"/>
              <a:t>Finding employment after incarceration</a:t>
            </a:r>
          </a:p>
          <a:p>
            <a:pPr algn="l" rtl="0">
              <a:buNone/>
            </a:pPr>
            <a:endParaRPr lang="en-US" b="0" i="0" u="none" strike="noStrike" dirty="0">
              <a:effectLst/>
              <a:latin typeface="Helvetica" pitchFamily="2" charset="0"/>
            </a:endParaRP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146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59D42-AC47-D1FF-7ACE-07C20CC47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5103F-DB27-ABA7-ED1F-C2C97A023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Employment and Job Training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0D3BBA-7A86-5E13-9687-D697B1E07033}"/>
              </a:ext>
            </a:extLst>
          </p:cNvPr>
          <p:cNvSpPr txBox="1"/>
          <p:nvPr/>
        </p:nvSpPr>
        <p:spPr>
          <a:xfrm>
            <a:off x="6299651" y="1502688"/>
            <a:ext cx="36653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Hope Inspired Ministries (HIM)</a:t>
            </a:r>
          </a:p>
          <a:p>
            <a:r>
              <a:rPr lang="en-US" dirty="0">
                <a:hlinkClick r:id="rId2"/>
              </a:rPr>
              <a:t>https://hopeinspiredministries.org/</a:t>
            </a:r>
            <a:endParaRPr lang="en-US" dirty="0"/>
          </a:p>
          <a:p>
            <a:r>
              <a:rPr lang="en-US" dirty="0"/>
              <a:t>Employment equipping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EED0AA-AC33-1429-4A7E-46E1FB34B66D}"/>
              </a:ext>
            </a:extLst>
          </p:cNvPr>
          <p:cNvSpPr txBox="1"/>
          <p:nvPr/>
        </p:nvSpPr>
        <p:spPr>
          <a:xfrm>
            <a:off x="838200" y="1502688"/>
            <a:ext cx="6093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Family Guidance Center</a:t>
            </a:r>
          </a:p>
          <a:p>
            <a:r>
              <a:rPr lang="en-US" dirty="0"/>
              <a:t>Executive Park</a:t>
            </a:r>
          </a:p>
          <a:p>
            <a:r>
              <a:rPr lang="en-US" dirty="0"/>
              <a:t>2358 Fairlane Drive, Montgomery</a:t>
            </a:r>
          </a:p>
          <a:p>
            <a:endParaRPr lang="en-US" dirty="0"/>
          </a:p>
          <a:p>
            <a:r>
              <a:rPr lang="en-US" dirty="0"/>
              <a:t>Caring for Citizens of Alabama, Inc.</a:t>
            </a:r>
          </a:p>
          <a:p>
            <a:r>
              <a:rPr lang="en-US" dirty="0"/>
              <a:t>2424 E. South Blvd, Montgomery</a:t>
            </a:r>
          </a:p>
          <a:p>
            <a:r>
              <a:rPr lang="en-US" dirty="0"/>
              <a:t>334-651-0196</a:t>
            </a:r>
          </a:p>
          <a:p>
            <a:r>
              <a:rPr lang="en-US" dirty="0"/>
              <a:t>Specialize in job preparation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EBEB67-78C4-05F8-624A-53FE633CBDD0}"/>
              </a:ext>
            </a:extLst>
          </p:cNvPr>
          <p:cNvSpPr txBox="1"/>
          <p:nvPr/>
        </p:nvSpPr>
        <p:spPr>
          <a:xfrm>
            <a:off x="5400357" y="2656850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Alabama Department of Economic and Community Affairs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Community resource network, career resource centers, job and employment services, vocational and apprenticeship programs, GED testing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989C17-976A-C92F-C7DA-685A33601A38}"/>
              </a:ext>
            </a:extLst>
          </p:cNvPr>
          <p:cNvSpPr txBox="1"/>
          <p:nvPr/>
        </p:nvSpPr>
        <p:spPr>
          <a:xfrm>
            <a:off x="838200" y="431550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4"/>
              </a:rPr>
              <a:t>Alabama Department of Labor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Information on tax incentives and credits for employers that hire ex-offenders.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E0348B-BFEF-4CE0-81B3-DE955D6A97F4}"/>
              </a:ext>
            </a:extLst>
          </p:cNvPr>
          <p:cNvSpPr txBox="1"/>
          <p:nvPr/>
        </p:nvSpPr>
        <p:spPr>
          <a:xfrm>
            <a:off x="838200" y="546967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5"/>
              </a:rPr>
              <a:t>Alabama Works!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Assistance with job search and placement.</a:t>
            </a:r>
          </a:p>
        </p:txBody>
      </p:sp>
    </p:spTree>
    <p:extLst>
      <p:ext uri="{BB962C8B-B14F-4D97-AF65-F5344CB8AC3E}">
        <p14:creationId xmlns:p14="http://schemas.microsoft.com/office/powerpoint/2010/main" val="2209172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4E9C5-ABD5-DF32-4516-EDA857354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Support and Re-Integration Services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00A0696-C440-72E6-FECF-7D9F0F1F8C19}"/>
              </a:ext>
            </a:extLst>
          </p:cNvPr>
          <p:cNvSpPr txBox="1"/>
          <p:nvPr/>
        </p:nvSpPr>
        <p:spPr>
          <a:xfrm>
            <a:off x="838200" y="1407675"/>
            <a:ext cx="9614536" cy="5684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 err="1"/>
              <a:t>YesCare</a:t>
            </a:r>
            <a:r>
              <a:rPr dirty="0"/>
              <a:t> Reentry Services - 800-729-0069 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2"/>
              </a:rPr>
              <a:t>reentry.yescarecorp.com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2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Aid to Inmate Mothers - 660 Morgan Ave, Montgomery, AL 36104 334-262-2245 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3"/>
              </a:rPr>
              <a:t>www.inmatemoms.org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3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Center for Extended Families - 256-927-3038 or 256-927-7997 P.O. Box 26, Centre, AL 35960 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4"/>
              </a:rPr>
              <a:t>www.extendedfamilysupport.org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4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Parenting Assistance Line - 1-866-962-3030 Box 870157 Tuscaloosa, AL 35487 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5"/>
              </a:rPr>
              <a:t>www.pal.ua.edu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5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Alabama Community Healthy Marriage Initiative - 570 Devall Dr, Auburn, AL 36832 334-752-0848 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6"/>
              </a:rPr>
              <a:t>www.alabamamarriage.org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6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National Stepfamily Resource Center - 166 N Gay St, Suite #16Auburn, AL 36830 706-510-3505  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7"/>
              </a:rPr>
              <a:t>www.stepfamilies.info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endParaRPr u="sng" dirty="0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7"/>
            </a:endParaRP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Alabama Coalition Against Rape (ACAR) - 7003 Fulton Ct, Montgomery, AL 36117 334-264-0123 </a:t>
            </a: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8"/>
              </a:rPr>
              <a:t>www.alabamacoalitionagainstrape.org</a:t>
            </a:r>
          </a:p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93747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D4E09-F653-E6C0-937A-23AA2A974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ED758-8D18-D97D-5A75-98C9F6A43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&amp; Clothing Assistance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91B0E2-A4DF-9CDB-3877-1E0EA4BEF5B6}"/>
              </a:ext>
            </a:extLst>
          </p:cNvPr>
          <p:cNvSpPr txBox="1"/>
          <p:nvPr/>
        </p:nvSpPr>
        <p:spPr>
          <a:xfrm>
            <a:off x="838200" y="150268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AFBD0C-E31D-FC05-1A92-40DAFCC80B97}"/>
              </a:ext>
            </a:extLst>
          </p:cNvPr>
          <p:cNvSpPr txBox="1"/>
          <p:nvPr/>
        </p:nvSpPr>
        <p:spPr>
          <a:xfrm>
            <a:off x="838200" y="1690688"/>
            <a:ext cx="60935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Caring Center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380 Arba Street,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334-241-5140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Food distribution, clothing, other assistance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51C1FE-CE4B-53DF-AEC1-E06F9BC20C0A}"/>
              </a:ext>
            </a:extLst>
          </p:cNvPr>
          <p:cNvSpPr txBox="1"/>
          <p:nvPr/>
        </p:nvSpPr>
        <p:spPr>
          <a:xfrm>
            <a:off x="838200" y="2967335"/>
            <a:ext cx="6093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Catholic Social Services</a:t>
            </a:r>
          </a:p>
          <a:p>
            <a:r>
              <a:rPr lang="en-US" dirty="0"/>
              <a:t>4455 Narrow Lane Road, Montgomery</a:t>
            </a:r>
          </a:p>
          <a:p>
            <a:r>
              <a:rPr lang="en-US" dirty="0"/>
              <a:t>334-288-8890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ED8548-00A5-172C-EE8D-315FDF27D0E2}"/>
              </a:ext>
            </a:extLst>
          </p:cNvPr>
          <p:cNvSpPr txBox="1"/>
          <p:nvPr/>
        </p:nvSpPr>
        <p:spPr>
          <a:xfrm>
            <a:off x="6344587" y="1674673"/>
            <a:ext cx="60935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Love Loud Montgomery</a:t>
            </a:r>
          </a:p>
          <a:p>
            <a:r>
              <a:rPr lang="en-US" dirty="0"/>
              <a:t>334-269-5726</a:t>
            </a:r>
          </a:p>
          <a:p>
            <a:r>
              <a:rPr lang="en-US" dirty="0">
                <a:hlinkClick r:id="rId2"/>
              </a:rPr>
              <a:t>loveloudmontgomery@mgmbaptists.org</a:t>
            </a:r>
            <a:endParaRPr lang="en-US" dirty="0"/>
          </a:p>
          <a:p>
            <a:r>
              <a:rPr lang="en-US" dirty="0"/>
              <a:t>Provides access to food, clothing, etc.</a:t>
            </a:r>
          </a:p>
          <a:p>
            <a:endParaRPr lang="en-US" dirty="0"/>
          </a:p>
          <a:p>
            <a:r>
              <a:rPr lang="en-US" dirty="0"/>
              <a:t>Community of Hope</a:t>
            </a:r>
          </a:p>
          <a:p>
            <a:r>
              <a:rPr lang="en-US" dirty="0"/>
              <a:t>334-235-2634</a:t>
            </a:r>
          </a:p>
          <a:p>
            <a:r>
              <a:rPr lang="en-US" dirty="0"/>
              <a:t>2403 E South Blvd, Montgomery</a:t>
            </a:r>
          </a:p>
          <a:p>
            <a:r>
              <a:rPr lang="en-US" dirty="0"/>
              <a:t>Food and clothes ministry, furniture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99BB0A-D554-D243-CECF-246CAF959271}"/>
              </a:ext>
            </a:extLst>
          </p:cNvPr>
          <p:cNvSpPr txBox="1"/>
          <p:nvPr/>
        </p:nvSpPr>
        <p:spPr>
          <a:xfrm>
            <a:off x="838200" y="4021157"/>
            <a:ext cx="62209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Faith Rescue Mission Chapel – 334-354-6142</a:t>
            </a:r>
          </a:p>
          <a:p>
            <a:r>
              <a:rPr lang="en-US" dirty="0">
                <a:hlinkClick r:id="rId3"/>
              </a:rPr>
              <a:t>https://www.fcmrm.org/</a:t>
            </a:r>
            <a:endParaRPr lang="en-US" dirty="0"/>
          </a:p>
          <a:p>
            <a:r>
              <a:rPr lang="en-US" dirty="0"/>
              <a:t>Free afternoon meals</a:t>
            </a:r>
          </a:p>
        </p:txBody>
      </p:sp>
    </p:spTree>
    <p:extLst>
      <p:ext uri="{BB962C8B-B14F-4D97-AF65-F5344CB8AC3E}">
        <p14:creationId xmlns:p14="http://schemas.microsoft.com/office/powerpoint/2010/main" val="1402546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48685-1D18-7AAE-B785-8A9935DB8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EC4FD-B253-A469-5706-722937F4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&amp; Clothing Assistance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95CE79-7D48-A76A-9EF1-3C82AD1E5421}"/>
              </a:ext>
            </a:extLst>
          </p:cNvPr>
          <p:cNvSpPr txBox="1"/>
          <p:nvPr/>
        </p:nvSpPr>
        <p:spPr>
          <a:xfrm>
            <a:off x="838200" y="150268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CD7D2706-2B4C-E8AF-4B0B-E254F97800C6}"/>
              </a:ext>
            </a:extLst>
          </p:cNvPr>
          <p:cNvSpPr txBox="1"/>
          <p:nvPr/>
        </p:nvSpPr>
        <p:spPr>
          <a:xfrm>
            <a:off x="838200" y="1607897"/>
            <a:ext cx="6004561" cy="48013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u="sng" kern="0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latin typeface="Helvetica"/>
                <a:cs typeface="Helvetica"/>
                <a:sym typeface="Helvetica"/>
                <a:hlinkClick r:id="rId2"/>
              </a:rPr>
              <a:t>Alabama Department of Human Resources</a:t>
            </a:r>
            <a:br>
              <a:rPr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</a:b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334-242-1650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 50 N. Ripley St. Montgomery, AL 36130-4000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Modifications of child support payments, termination of parental rights, family assistance, food stamps, childcare subsidy programs</a:t>
            </a:r>
            <a:endParaRPr lang="en-US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endParaRPr lang="en-US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MAP/Mercy House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  <a:hlinkClick r:id="rId3"/>
              </a:rPr>
              <a:t>https://www.mercyhousemgm.org/</a:t>
            </a:r>
            <a:endParaRPr lang="en-US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334-356-2037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2412 Council Street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Day shelter, clothing closet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endParaRPr lang="en-US"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MAP/Pathway House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334-676-3040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2437 Council Street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Job training, education</a:t>
            </a:r>
            <a:endParaRPr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853319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6F834-9FD0-B560-2D8A-A73690AF4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17557-450E-696A-0780-F7B4BBE6E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Assistance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2A5E0C-F13C-8F14-0A16-1CD0761389F8}"/>
              </a:ext>
            </a:extLst>
          </p:cNvPr>
          <p:cNvSpPr txBox="1"/>
          <p:nvPr/>
        </p:nvSpPr>
        <p:spPr>
          <a:xfrm>
            <a:off x="838200" y="1690688"/>
            <a:ext cx="6093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Caring Center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380 Arba Street,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334-241-5140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Food distribution, clothing, other assistance</a:t>
            </a:r>
          </a:p>
        </p:txBody>
      </p:sp>
    </p:spTree>
    <p:extLst>
      <p:ext uri="{BB962C8B-B14F-4D97-AF65-F5344CB8AC3E}">
        <p14:creationId xmlns:p14="http://schemas.microsoft.com/office/powerpoint/2010/main" val="1485513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Law Enforcement</a:t>
            </a:r>
          </a:p>
        </p:txBody>
      </p:sp>
      <p:sp>
        <p:nvSpPr>
          <p:cNvPr id="162" name="TextBox 2"/>
          <p:cNvSpPr txBox="1"/>
          <p:nvPr/>
        </p:nvSpPr>
        <p:spPr>
          <a:xfrm>
            <a:off x="883919" y="1690686"/>
            <a:ext cx="4326436" cy="20313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r>
              <a:rPr dirty="0"/>
              <a:t> 301 S Ripley St, Montgomery, AL 36104</a:t>
            </a:r>
          </a:p>
          <a:p>
            <a:r>
              <a:rPr dirty="0"/>
              <a:t>334-242-4400</a:t>
            </a:r>
          </a:p>
          <a:p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2"/>
              </a:rPr>
              <a:t>Alabama Department of Public Safety</a:t>
            </a:r>
            <a:br>
              <a:rPr dirty="0"/>
            </a:br>
            <a:r>
              <a:rPr dirty="0"/>
              <a:t>Personal identifications, non-drivers identification, driving laws</a:t>
            </a:r>
          </a:p>
          <a:p>
            <a:br>
              <a:rPr dirty="0"/>
            </a:br>
            <a:endParaRPr dirty="0"/>
          </a:p>
        </p:txBody>
      </p:sp>
      <p:sp>
        <p:nvSpPr>
          <p:cNvPr id="163" name="TextBox 4"/>
          <p:cNvSpPr txBox="1"/>
          <p:nvPr/>
        </p:nvSpPr>
        <p:spPr>
          <a:xfrm>
            <a:off x="883919" y="3838531"/>
            <a:ext cx="6004561" cy="120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dirty="0"/>
              <a:t> 514 Washington Avenue Montgomery, AL 36104-4385 334-264-7827</a:t>
            </a:r>
          </a:p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u="sng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3"/>
              </a:rPr>
              <a:t>Sheriff's Department</a:t>
            </a:r>
            <a:br>
              <a:rPr dirty="0"/>
            </a:br>
            <a:r>
              <a:rPr dirty="0"/>
              <a:t>Felony identification card, driving laws and ex-felon laws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Transportation Services</a:t>
            </a:r>
          </a:p>
        </p:txBody>
      </p:sp>
      <p:sp>
        <p:nvSpPr>
          <p:cNvPr id="166" name="TextBox 4"/>
          <p:cNvSpPr txBox="1"/>
          <p:nvPr/>
        </p:nvSpPr>
        <p:spPr>
          <a:xfrm>
            <a:off x="883919" y="1690688"/>
            <a:ext cx="6002061" cy="3723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r>
              <a:t>Catholic Social Services</a:t>
            </a:r>
          </a:p>
          <a:p>
            <a:r>
              <a:t>4455 Narrow Lane Road, Montgomery</a:t>
            </a:r>
          </a:p>
          <a:p>
            <a:r>
              <a:t>334-288-8890</a:t>
            </a:r>
          </a:p>
          <a:p>
            <a:r>
              <a:rPr u="sng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2"/>
              </a:rPr>
              <a:t>https://catholicsocialservices.org/montgomery</a:t>
            </a:r>
          </a:p>
          <a:p>
            <a:endParaRPr u="sng">
              <a:solidFill>
                <a:srgbClr val="467886"/>
              </a:solidFill>
              <a:uFill>
                <a:solidFill>
                  <a:srgbClr val="467886"/>
                </a:solidFill>
              </a:uFill>
              <a:hlinkClick r:id="rId2"/>
            </a:endParaRPr>
          </a:p>
          <a:p>
            <a:r>
              <a:t>Pathway2Home</a:t>
            </a:r>
          </a:p>
          <a:p>
            <a:r>
              <a:t>4171 Lomac Street Suite F #1072 Montgomery, AL 36106</a:t>
            </a:r>
          </a:p>
          <a:p>
            <a:r>
              <a:t>334-300-4017</a:t>
            </a:r>
          </a:p>
          <a:p>
            <a:r>
              <a:rPr u="sng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hlinkClick r:id="rId3"/>
              </a:rPr>
              <a:t>https://pathway2home.org/</a:t>
            </a:r>
          </a:p>
          <a:p>
            <a:r>
              <a:t>We are committed to creating a supportive and safe environment for mothers reentering society after serving a prison term.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205E-FE6C-CD37-7F7E-B4FA025F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Services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3CE45E-F32A-E0E8-9EF6-7A39C7F4748F}"/>
              </a:ext>
            </a:extLst>
          </p:cNvPr>
          <p:cNvSpPr txBox="1"/>
          <p:nvPr/>
        </p:nvSpPr>
        <p:spPr>
          <a:xfrm>
            <a:off x="838200" y="1502688"/>
            <a:ext cx="279531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Legal Services Alabama</a:t>
            </a:r>
          </a:p>
          <a:p>
            <a:r>
              <a:rPr lang="en-US" dirty="0"/>
              <a:t>2567 Fairlane Drive #200</a:t>
            </a:r>
          </a:p>
          <a:p>
            <a:r>
              <a:rPr lang="en-US" dirty="0"/>
              <a:t>Montgomery, AL 36116</a:t>
            </a:r>
          </a:p>
          <a:p>
            <a:r>
              <a:rPr lang="en-US" dirty="0"/>
              <a:t>(334) 832-4570</a:t>
            </a:r>
          </a:p>
          <a:p>
            <a:r>
              <a:rPr lang="en-US" dirty="0"/>
              <a:t>Legalservicesalabama.org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44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0FCB2-3854-0DF2-8FDC-2FA01C3CF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64AF-426B-C019-95DD-0625BB82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Voter Restoration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E2695D-49F3-2910-09CC-CD0AEB4AC92B}"/>
              </a:ext>
            </a:extLst>
          </p:cNvPr>
          <p:cNvSpPr txBox="1"/>
          <p:nvPr/>
        </p:nvSpPr>
        <p:spPr>
          <a:xfrm>
            <a:off x="838200" y="1951672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Alabama Board of Pardons and Paroles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Community supervision, applying for a pardon, restoration of voting rights, felony gun laws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223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FEF3E-DCCE-DC13-CCEB-A9190A16E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D43A-4F7F-483F-4736-994DDCA6C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FFA9E9-1EC6-162B-DAAE-FAC1F003DDBC}"/>
              </a:ext>
            </a:extLst>
          </p:cNvPr>
          <p:cNvSpPr txBox="1"/>
          <p:nvPr/>
        </p:nvSpPr>
        <p:spPr>
          <a:xfrm>
            <a:off x="7086600" y="1690688"/>
            <a:ext cx="4267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Aid to Inmate Mothers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Reunite mothers to children;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also serve formerly incarcerated women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334-262-2245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660 Morgan Ave. Montgomery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80C076-E346-BA66-A953-F95DAD933AF9}"/>
              </a:ext>
            </a:extLst>
          </p:cNvPr>
          <p:cNvSpPr txBox="1"/>
          <p:nvPr/>
        </p:nvSpPr>
        <p:spPr>
          <a:xfrm>
            <a:off x="835700" y="572035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American Red Cross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Community referrals for clothing and social services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547220-96BC-D6A3-CCC0-DFFCD9269192}"/>
              </a:ext>
            </a:extLst>
          </p:cNvPr>
          <p:cNvSpPr txBox="1"/>
          <p:nvPr/>
        </p:nvSpPr>
        <p:spPr>
          <a:xfrm>
            <a:off x="835700" y="2859861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Community Partnerships for Reentry and Recovery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dirty="0"/>
              <a:t>507 Whitmore Drive RD Birmingham, AL 35221</a:t>
            </a:r>
          </a:p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dirty="0"/>
              <a:t>205-601-2941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Comprehensive faith based and community reentry programs.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5D5581-D7B3-303D-FDDC-73FE53DBA181}"/>
              </a:ext>
            </a:extLst>
          </p:cNvPr>
          <p:cNvSpPr txBox="1"/>
          <p:nvPr/>
        </p:nvSpPr>
        <p:spPr>
          <a:xfrm>
            <a:off x="835700" y="448234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4"/>
              </a:rPr>
              <a:t>Alabama Department of Senior Services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Medicaid information, caregiver resources and services available to seniors.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690DFF-406A-5EC5-EEA6-FBE204F972DD}"/>
              </a:ext>
            </a:extLst>
          </p:cNvPr>
          <p:cNvSpPr txBox="1"/>
          <p:nvPr/>
        </p:nvSpPr>
        <p:spPr>
          <a:xfrm>
            <a:off x="835700" y="1473994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b="0" i="0" u="none" strike="noStrike" dirty="0">
                <a:effectLst/>
                <a:latin typeface="Helvetica" pitchFamily="2" charset="0"/>
                <a:hlinkClick r:id="rId5"/>
              </a:rPr>
              <a:t>Alabama Department of Children's Affairs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fr-FR" dirty="0"/>
              <a:t>445 Dexter Avenue, Suite 2050 Montgomery, Alabama 36104</a:t>
            </a:r>
          </a:p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fr-FR" dirty="0"/>
              <a:t>334-224-3171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Information on services available for children ages 0-19.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207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99FF4-2F5C-3850-294F-1375F1A9B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1FE29-239C-3019-BB36-092E04F4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Agencies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C6B7E1-FC57-75FE-BFD9-F74E2A4C6BDD}"/>
              </a:ext>
            </a:extLst>
          </p:cNvPr>
          <p:cNvSpPr txBox="1"/>
          <p:nvPr/>
        </p:nvSpPr>
        <p:spPr>
          <a:xfrm>
            <a:off x="838200" y="1951465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Social Security Administration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dirty="0"/>
              <a:t>800-772-1213</a:t>
            </a:r>
          </a:p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dirty="0"/>
              <a:t>4344 Carmichael Rd Suite #100, Montgomery, AL 36106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Obtaining social security cards, applying for SSI/SSDI benefits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771627-68B1-7448-3E4F-0DE9E0B608A8}"/>
              </a:ext>
            </a:extLst>
          </p:cNvPr>
          <p:cNvSpPr txBox="1"/>
          <p:nvPr/>
        </p:nvSpPr>
        <p:spPr>
          <a:xfrm>
            <a:off x="838200" y="424356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Alabama Department of Veterans Affairs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dirty="0"/>
              <a:t>100 N Union St, Montgomery, AL 36130</a:t>
            </a:r>
          </a:p>
          <a:p>
            <a:pPr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dirty="0"/>
              <a:t>334-242-5077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Assistance is available to veterans and federal benefits.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283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ACFA6-A767-A407-3E76-FD51B7F62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CE15-AA33-4F5D-2B9B-414CF3443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Services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9AC79-08A5-33AA-8EB0-932DFD011678}"/>
              </a:ext>
            </a:extLst>
          </p:cNvPr>
          <p:cNvSpPr txBox="1"/>
          <p:nvPr/>
        </p:nvSpPr>
        <p:spPr>
          <a:xfrm>
            <a:off x="838200" y="1690688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2"/>
              </a:rPr>
              <a:t>Alabama Cooperative Extension System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334-844-4444</a:t>
            </a:r>
          </a:p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</a:rPr>
              <a:t>Information on community services and resources offered through social service agencies, businesses and corporations.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EF9C58-1BD6-FBF4-AD98-BB3A0DAC742E}"/>
              </a:ext>
            </a:extLst>
          </p:cNvPr>
          <p:cNvSpPr txBox="1"/>
          <p:nvPr/>
        </p:nvSpPr>
        <p:spPr>
          <a:xfrm>
            <a:off x="838200" y="372201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b="0" i="0" u="none" strike="noStrike" dirty="0">
                <a:effectLst/>
                <a:latin typeface="Helvetica" pitchFamily="2" charset="0"/>
                <a:hlinkClick r:id="rId3"/>
              </a:rPr>
              <a:t>Alabama Justice Ministries Network</a:t>
            </a:r>
            <a:br>
              <a:rPr lang="en-US" b="0" i="0" u="none" strike="noStrike" dirty="0">
                <a:effectLst/>
                <a:latin typeface="Helvetica" pitchFamily="2" charset="0"/>
              </a:rPr>
            </a:br>
            <a:r>
              <a:rPr lang="en-US" b="0" i="0" u="none" strike="noStrike" dirty="0">
                <a:effectLst/>
                <a:latin typeface="Helvetica" pitchFamily="2" charset="0"/>
              </a:rPr>
              <a:t>Ministry, mentoring and supportive services.</a:t>
            </a:r>
          </a:p>
        </p:txBody>
      </p:sp>
    </p:spTree>
    <p:extLst>
      <p:ext uri="{BB962C8B-B14F-4D97-AF65-F5344CB8AC3E}">
        <p14:creationId xmlns:p14="http://schemas.microsoft.com/office/powerpoint/2010/main" val="72071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39B13-25E4-5DE1-EBA6-773A10720B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CE56-F60C-D07D-CF1B-0FB9C752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Assistance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7E0390-B183-68BD-838D-414B8225B82D}"/>
              </a:ext>
            </a:extLst>
          </p:cNvPr>
          <p:cNvSpPr txBox="1"/>
          <p:nvPr/>
        </p:nvSpPr>
        <p:spPr>
          <a:xfrm>
            <a:off x="838200" y="150268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D92CC1-0AD6-631E-376C-6B3A63BE16C3}"/>
              </a:ext>
            </a:extLst>
          </p:cNvPr>
          <p:cNvSpPr txBox="1"/>
          <p:nvPr/>
        </p:nvSpPr>
        <p:spPr>
          <a:xfrm>
            <a:off x="838200" y="1690688"/>
            <a:ext cx="60935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Caring Center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380 Arba Street,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334-241-5140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Food distribution, clothing, other assistance</a:t>
            </a:r>
          </a:p>
          <a:p>
            <a:pPr lvl="0">
              <a:defRPr/>
            </a:pPr>
            <a:r>
              <a:rPr lang="en-US" dirty="0">
                <a:solidFill>
                  <a:prstClr val="black"/>
                </a:solidFill>
                <a:hlinkClick r:id="rId2"/>
              </a:rPr>
              <a:t>https://montgomeryfbc.org/caring-center/</a:t>
            </a:r>
            <a:endParaRPr lang="en-US" dirty="0">
              <a:solidFill>
                <a:prstClr val="black"/>
              </a:solidFill>
            </a:endParaRPr>
          </a:p>
          <a:p>
            <a:pPr lvl="0"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r>
              <a:rPr lang="en-US" dirty="0"/>
              <a:t>Love Loud Montgomery</a:t>
            </a:r>
          </a:p>
          <a:p>
            <a:r>
              <a:rPr lang="en-US" dirty="0"/>
              <a:t>334-269-5726</a:t>
            </a:r>
          </a:p>
          <a:p>
            <a:r>
              <a:rPr lang="en-US" dirty="0">
                <a:hlinkClick r:id="rId3"/>
              </a:rPr>
              <a:t>loveloudmontgomery@mgmbaptists.org</a:t>
            </a:r>
            <a:endParaRPr lang="en-US" dirty="0"/>
          </a:p>
          <a:p>
            <a:r>
              <a:rPr lang="en-US" dirty="0"/>
              <a:t>Provides access to food, clothing, etc.</a:t>
            </a:r>
          </a:p>
          <a:p>
            <a:pPr lvl="0"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1960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20FD9-3D49-B50B-C9AC-77E58FE43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B996-94D3-D6FE-B60B-273538AD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140272"/>
            <a:ext cx="10515600" cy="1325563"/>
          </a:xfrm>
        </p:spPr>
        <p:txBody>
          <a:bodyPr/>
          <a:lstStyle/>
          <a:p>
            <a:r>
              <a:rPr lang="en-US" dirty="0"/>
              <a:t>Transition Assistance Substance Abuse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3A8686-6CFE-5FBD-510C-033983CF2DF4}"/>
              </a:ext>
            </a:extLst>
          </p:cNvPr>
          <p:cNvSpPr txBox="1"/>
          <p:nvPr/>
        </p:nvSpPr>
        <p:spPr>
          <a:xfrm>
            <a:off x="838200" y="1502688"/>
            <a:ext cx="419249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Life House – Mr. Bostic 334-322-0012</a:t>
            </a:r>
          </a:p>
          <a:p>
            <a:r>
              <a:rPr lang="en-US" dirty="0">
                <a:hlinkClick r:id="rId2"/>
              </a:rPr>
              <a:t>https://www.thelifehouse.fm/</a:t>
            </a:r>
            <a:endParaRPr lang="en-US" dirty="0"/>
          </a:p>
          <a:p>
            <a:endParaRPr lang="en-US" dirty="0"/>
          </a:p>
          <a:p>
            <a:r>
              <a:rPr lang="en-US" dirty="0"/>
              <a:t>Friendship Mission – 334-356-6412</a:t>
            </a:r>
          </a:p>
          <a:p>
            <a:r>
              <a:rPr lang="en-US" dirty="0"/>
              <a:t>334-356-6415 – for women &amp; children</a:t>
            </a:r>
          </a:p>
          <a:p>
            <a:r>
              <a:rPr lang="en-US" dirty="0"/>
              <a:t>Option 3, Carmen</a:t>
            </a:r>
          </a:p>
          <a:p>
            <a:r>
              <a:rPr lang="en-US" dirty="0"/>
              <a:t>May have a waiting list</a:t>
            </a:r>
          </a:p>
          <a:p>
            <a:r>
              <a:rPr lang="en-US" dirty="0">
                <a:hlinkClick r:id="rId3"/>
              </a:rPr>
              <a:t>https://www.friendshipmission.org/love/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Foundry Ministries – 205-424-4673</a:t>
            </a:r>
          </a:p>
          <a:p>
            <a:r>
              <a:rPr lang="en-US" dirty="0">
                <a:hlinkClick r:id="rId4"/>
              </a:rPr>
              <a:t>https://foundryministries.com/</a:t>
            </a:r>
            <a:endParaRPr lang="en-US" dirty="0"/>
          </a:p>
          <a:p>
            <a:r>
              <a:rPr lang="en-US" dirty="0"/>
              <a:t>Bessemer, 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43DF27-7B6C-A181-93E8-168F8B31B7AE}"/>
              </a:ext>
            </a:extLst>
          </p:cNvPr>
          <p:cNvSpPr txBox="1"/>
          <p:nvPr/>
        </p:nvSpPr>
        <p:spPr>
          <a:xfrm>
            <a:off x="5991069" y="1443841"/>
            <a:ext cx="5832046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Fishers Farm – Jeff Hand 334-414-4672</a:t>
            </a:r>
          </a:p>
          <a:p>
            <a:r>
              <a:rPr lang="en-US" dirty="0"/>
              <a:t>2828 Woodley Road</a:t>
            </a:r>
          </a:p>
          <a:p>
            <a:r>
              <a:rPr lang="en-US" dirty="0">
                <a:hlinkClick r:id="rId5"/>
              </a:rPr>
              <a:t>http://www.fishersfarm.org/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Jimmie Hale Mission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3420 2nd Avenue North, Birmingham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Nonprofit Christian Homeless Shelter, Recovery Program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Council on Substance Abuse (COSA)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7200" algn="l"/>
              </a:tabLst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Recovery Support Services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Recovery Homes/Halfway Houses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828 Forest Avenue</a:t>
            </a:r>
            <a:endParaRPr kumimoji="0" lang="en-US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Times New Roman" panose="02020603050405020304" pitchFamily="18" charset="0"/>
                <a:cs typeface="Arial" panose="020B0604020202020204" pitchFamily="34" charset="0"/>
              </a:rPr>
              <a:t>877-435-7425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Aptos" panose="02110004020202020204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6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8EAC-75FA-57A8-3BE4-BBB6D16A3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6B091-3CA1-7D4F-E461-4B93AF420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14027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Transition Assistance Substance Abuse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559527-5BE4-3B87-FFC2-8AACB3051BE8}"/>
              </a:ext>
            </a:extLst>
          </p:cNvPr>
          <p:cNvSpPr txBox="1"/>
          <p:nvPr/>
        </p:nvSpPr>
        <p:spPr>
          <a:xfrm>
            <a:off x="838200" y="1202884"/>
            <a:ext cx="4797339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 Shed  - 334-799-3689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2"/>
              </a:rPr>
              <a:t>https://theshedinc.org/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 spiritual residential recovery home for 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Oxford House – 334-316-9774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https://www.rehab.com/oxford-house-catalyst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Sober living home facility for 7 persons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Reality &amp; Truth Ministries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Women transition support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334-354-6142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108 Camden Street,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www.realityandtruth.com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1AEABE-0DE1-F7D1-480B-3A16A39445B6}"/>
              </a:ext>
            </a:extLst>
          </p:cNvPr>
          <p:cNvSpPr txBox="1"/>
          <p:nvPr/>
        </p:nvSpPr>
        <p:spPr>
          <a:xfrm>
            <a:off x="5740470" y="1188836"/>
            <a:ext cx="60935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Fountain of Renewal Women’s Home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3863 Wares Ferry Rd., Montgomery, 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(334) 391-7508 or (334) 391-0408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5"/>
              </a:rPr>
              <a:t>www.fountainofrenewal.com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Created to provide a safe environment for women to restore their lives after release from prison and being a victim of domestic abuse or other life altering situations.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F8C0F9-17E4-FA6B-DFDA-C75D105D5515}"/>
              </a:ext>
            </a:extLst>
          </p:cNvPr>
          <p:cNvSpPr txBox="1"/>
          <p:nvPr/>
        </p:nvSpPr>
        <p:spPr>
          <a:xfrm>
            <a:off x="5740470" y="3345395"/>
            <a:ext cx="6093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The Chemical Addictions Program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1151 Air Base Bl</a:t>
            </a:r>
            <a:r>
              <a:rPr lang="en-US" dirty="0" err="1">
                <a:solidFill>
                  <a:prstClr val="black"/>
                </a:solidFill>
                <a:latin typeface="Aptos" panose="02110004020202020204"/>
              </a:rPr>
              <a:t>vd</a:t>
            </a: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334-269-2150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D00CF4-8F7F-B4CD-D2B0-52886658BAEC}"/>
              </a:ext>
            </a:extLst>
          </p:cNvPr>
          <p:cNvSpPr txBox="1"/>
          <p:nvPr/>
        </p:nvSpPr>
        <p:spPr>
          <a:xfrm>
            <a:off x="5740470" y="4393959"/>
            <a:ext cx="42998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Return to Reality (women)</a:t>
            </a:r>
          </a:p>
          <a:p>
            <a:r>
              <a:rPr lang="en-US" dirty="0"/>
              <a:t>1813 Madison Ave, Montgomery</a:t>
            </a:r>
          </a:p>
          <a:p>
            <a:r>
              <a:rPr lang="en-US" dirty="0"/>
              <a:t>334-467-3463 or 334-324-3491</a:t>
            </a:r>
          </a:p>
          <a:p>
            <a:r>
              <a:rPr lang="en-US" dirty="0"/>
              <a:t>Provides housing to women </a:t>
            </a:r>
          </a:p>
          <a:p>
            <a:r>
              <a:rPr lang="en-US" dirty="0"/>
              <a:t>seeking to recover from substance abuse</a:t>
            </a:r>
          </a:p>
        </p:txBody>
      </p:sp>
    </p:spTree>
    <p:extLst>
      <p:ext uri="{BB962C8B-B14F-4D97-AF65-F5344CB8AC3E}">
        <p14:creationId xmlns:p14="http://schemas.microsoft.com/office/powerpoint/2010/main" val="233734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517D6-E94D-44C0-4F1A-90AD4ECD8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558AE-3774-FFBA-2F2C-9566CEE0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269" y="14027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Transition Assistance Substance Abuse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7D70AEF8-F620-3111-E206-92CB099CE556}"/>
              </a:ext>
            </a:extLst>
          </p:cNvPr>
          <p:cNvSpPr txBox="1"/>
          <p:nvPr/>
        </p:nvSpPr>
        <p:spPr>
          <a:xfrm>
            <a:off x="733269" y="1661159"/>
            <a:ext cx="6004561" cy="1767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u="sng" kern="0" dirty="0">
                <a:solidFill>
                  <a:srgbClr val="467886"/>
                </a:solidFill>
                <a:uFill>
                  <a:solidFill>
                    <a:srgbClr val="467886"/>
                  </a:solidFill>
                </a:uFill>
                <a:latin typeface="Helvetica"/>
                <a:cs typeface="Helvetica"/>
                <a:sym typeface="Helvetica"/>
                <a:hlinkClick r:id="rId2"/>
              </a:rPr>
              <a:t>Alabama Department of Mental Health</a:t>
            </a:r>
            <a:br>
              <a:rPr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</a:br>
            <a:r>
              <a:rPr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Inpatient and outpatient substance abuse programs, NA / AA self-help meetings, certified mental health centers</a:t>
            </a: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endParaRPr kern="0" dirty="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  <a:p>
            <a:pPr hangingPunct="0"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kern="0" dirty="0">
                <a:solidFill>
                  <a:srgbClr val="000000"/>
                </a:solidFill>
                <a:latin typeface="Helvetica"/>
                <a:cs typeface="Helvetica"/>
                <a:sym typeface="Helvetica"/>
              </a:rPr>
              <a:t>100 North Union Street, Montgomery 36130 334-242-3454 or 1-800-367-0955</a:t>
            </a:r>
          </a:p>
        </p:txBody>
      </p:sp>
    </p:spTree>
    <p:extLst>
      <p:ext uri="{BB962C8B-B14F-4D97-AF65-F5344CB8AC3E}">
        <p14:creationId xmlns:p14="http://schemas.microsoft.com/office/powerpoint/2010/main" val="1945638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08E1F-17AE-BC0B-5370-B7A0430B7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E93F5-81C0-4A80-DF3D-C450A2CD5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Homes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AF767D-2441-D23F-4E82-867E228A718B}"/>
              </a:ext>
            </a:extLst>
          </p:cNvPr>
          <p:cNvSpPr txBox="1"/>
          <p:nvPr/>
        </p:nvSpPr>
        <p:spPr>
          <a:xfrm>
            <a:off x="838200" y="1502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86B6FC-E8D2-3421-0273-9A1AC8735F0A}"/>
              </a:ext>
            </a:extLst>
          </p:cNvPr>
          <p:cNvSpPr txBox="1"/>
          <p:nvPr/>
        </p:nvSpPr>
        <p:spPr>
          <a:xfrm>
            <a:off x="838200" y="1687354"/>
            <a:ext cx="6093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Jimmie Hale Mission </a:t>
            </a:r>
          </a:p>
          <a:p>
            <a:pPr marL="0" marR="0"/>
            <a:r>
              <a:rPr lang="en-US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3420 2nd Avenue North, Birmingham</a:t>
            </a:r>
            <a:endParaRPr lang="en-US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buSzPts val="1000"/>
              <a:tabLst>
                <a:tab pos="457200" algn="l"/>
              </a:tabLst>
            </a:pPr>
            <a:r>
              <a:rPr lang="en-US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Nonprofit Christian Homeless Shelter, Recovery Program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809AFD-CFBB-004D-903E-A175A0042C68}"/>
              </a:ext>
            </a:extLst>
          </p:cNvPr>
          <p:cNvSpPr txBox="1"/>
          <p:nvPr/>
        </p:nvSpPr>
        <p:spPr>
          <a:xfrm>
            <a:off x="838200" y="2828251"/>
            <a:ext cx="60935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Fountain of Renewal Women’s Home</a:t>
            </a:r>
          </a:p>
          <a:p>
            <a:r>
              <a:rPr lang="en-US" dirty="0"/>
              <a:t> 3863 Wares Ferry Rd., Montgomery, AL </a:t>
            </a:r>
          </a:p>
          <a:p>
            <a:r>
              <a:rPr lang="en-US" dirty="0"/>
              <a:t>(334) 391-7508 or (334) 391-0408 </a:t>
            </a:r>
            <a:r>
              <a:rPr lang="en-US" dirty="0">
                <a:hlinkClick r:id="rId2"/>
              </a:rPr>
              <a:t>www.fountainofrenewal.com</a:t>
            </a:r>
            <a:endParaRPr lang="en-US" dirty="0"/>
          </a:p>
          <a:p>
            <a:r>
              <a:rPr lang="en-US" dirty="0"/>
              <a:t>Created to provide a safe environment for women to restore their lives after release from prison and being a victim of domestic abuse or other life altering situations.</a:t>
            </a:r>
          </a:p>
        </p:txBody>
      </p:sp>
    </p:spTree>
    <p:extLst>
      <p:ext uri="{BB962C8B-B14F-4D97-AF65-F5344CB8AC3E}">
        <p14:creationId xmlns:p14="http://schemas.microsoft.com/office/powerpoint/2010/main" val="33845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50F4A-15E3-B9E0-002F-39623ACBE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46A92-10C1-9586-73EE-19B627648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Homes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9017F-0A12-F2B8-E6CC-C0FD108B1BE0}"/>
              </a:ext>
            </a:extLst>
          </p:cNvPr>
          <p:cNvSpPr txBox="1"/>
          <p:nvPr/>
        </p:nvSpPr>
        <p:spPr>
          <a:xfrm>
            <a:off x="838200" y="1502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65C6090-8A65-2092-0904-C08C53DDD830}"/>
              </a:ext>
            </a:extLst>
          </p:cNvPr>
          <p:cNvSpPr txBox="1"/>
          <p:nvPr/>
        </p:nvSpPr>
        <p:spPr>
          <a:xfrm>
            <a:off x="930565" y="1690688"/>
            <a:ext cx="8274396" cy="4676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Shepherds Fold Alabama 507 Whitmore Dr, Birmingham, AL 35221 205-780-6211 - </a:t>
            </a:r>
            <a:r>
              <a:rPr kumimoji="0" sz="1800" b="0" i="0" u="sng" strike="noStrike" kern="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>
                  <a:solidFill>
                    <a:srgbClr val="467886"/>
                  </a:solidFill>
                </a:uFill>
                <a:latin typeface="Arial"/>
                <a:ea typeface="Arial"/>
                <a:cs typeface="Arial"/>
                <a:sym typeface="Arial"/>
                <a:hlinkClick r:id="rId2"/>
              </a:rPr>
              <a:t>shepherdsfold.org</a:t>
            </a: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Fellowship House 1625 12th Ave. South Birmingham, AL 35205 205-933-2430 or 205-933-2475 - </a:t>
            </a:r>
            <a:r>
              <a:rPr kumimoji="0" sz="1800" b="0" i="0" u="sng" strike="noStrike" kern="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>
                  <a:solidFill>
                    <a:srgbClr val="467886"/>
                  </a:solidFill>
                </a:uFill>
                <a:latin typeface="Arial"/>
                <a:ea typeface="Arial"/>
                <a:cs typeface="Arial"/>
                <a:sym typeface="Arial"/>
                <a:hlinkClick r:id="rId3"/>
              </a:rPr>
              <a:t>fshbhm.org</a:t>
            </a: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endParaRPr kumimoji="0" sz="1800" b="0" i="0" u="sng" strike="noStrike" kern="0" cap="none" spc="0" normalizeH="0" baseline="0" noProof="0" dirty="0">
              <a:ln>
                <a:noFill/>
              </a:ln>
              <a:solidFill>
                <a:srgbClr val="467886"/>
              </a:solidFill>
              <a:effectLst/>
              <a:uLnTx/>
              <a:uFill>
                <a:solidFill>
                  <a:srgbClr val="467886"/>
                </a:solidFill>
              </a:uFill>
              <a:latin typeface="Arial"/>
              <a:ea typeface="Arial"/>
              <a:cs typeface="Arial"/>
              <a:sym typeface="Arial"/>
              <a:hlinkClick r:id="rId3"/>
            </a:endParaRP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Cullman Re-Entry Addiction Assistance, Inc. 4690 Co Rd 437, Cullman, AL 35057 256-841-1525 - </a:t>
            </a:r>
            <a:r>
              <a:rPr kumimoji="0" sz="1800" b="0" i="0" u="sng" strike="noStrike" kern="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>
                  <a:solidFill>
                    <a:srgbClr val="467886"/>
                  </a:solidFill>
                </a:uFill>
                <a:latin typeface="Arial"/>
                <a:ea typeface="Arial"/>
                <a:cs typeface="Arial"/>
                <a:sym typeface="Arial"/>
                <a:hlinkClick r:id="rId4"/>
              </a:rPr>
              <a:t>creaa.net</a:t>
            </a: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endParaRPr kumimoji="0" sz="1800" b="0" i="0" u="sng" strike="noStrike" kern="0" cap="none" spc="0" normalizeH="0" baseline="0" noProof="0" dirty="0">
              <a:ln>
                <a:noFill/>
              </a:ln>
              <a:solidFill>
                <a:srgbClr val="467886"/>
              </a:solidFill>
              <a:effectLst/>
              <a:uLnTx/>
              <a:uFill>
                <a:solidFill>
                  <a:srgbClr val="467886"/>
                </a:solidFill>
              </a:uFill>
              <a:latin typeface="Arial"/>
              <a:ea typeface="Arial"/>
              <a:cs typeface="Arial"/>
              <a:sym typeface="Arial"/>
              <a:hlinkClick r:id="rId4"/>
            </a:endParaRP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Sister's Haven 334-232-0067 - </a:t>
            </a:r>
            <a:r>
              <a:rPr kumimoji="0" sz="1800" b="0" i="0" u="sng" strike="noStrike" kern="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>
                  <a:solidFill>
                    <a:srgbClr val="467886"/>
                  </a:solidFill>
                </a:uFill>
                <a:latin typeface="Arial"/>
                <a:ea typeface="Arial"/>
                <a:cs typeface="Arial"/>
                <a:sym typeface="Arial"/>
                <a:hlinkClick r:id="rId5"/>
              </a:rPr>
              <a:t>sistershaven.com</a:t>
            </a: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endParaRPr kumimoji="0" sz="1800" b="0" i="0" u="sng" strike="noStrike" kern="0" cap="none" spc="0" normalizeH="0" baseline="0" noProof="0" dirty="0">
              <a:ln>
                <a:noFill/>
              </a:ln>
              <a:solidFill>
                <a:srgbClr val="467886"/>
              </a:solidFill>
              <a:effectLst/>
              <a:uLnTx/>
              <a:uFill>
                <a:solidFill>
                  <a:srgbClr val="467886"/>
                </a:solidFill>
              </a:uFill>
              <a:latin typeface="Arial"/>
              <a:ea typeface="Arial"/>
              <a:cs typeface="Arial"/>
              <a:sym typeface="Arial"/>
              <a:hlinkClick r:id="rId5"/>
            </a:endParaRP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Bridge to Life Ministry 4769 Old Seale Hwy, Seale, AL, 36875 334-707-9367 - </a:t>
            </a:r>
            <a:r>
              <a:rPr kumimoji="0" sz="1800" b="0" i="0" u="sng" strike="noStrike" kern="0" cap="none" spc="0" normalizeH="0" baseline="0" noProof="0" dirty="0">
                <a:ln>
                  <a:noFill/>
                </a:ln>
                <a:solidFill>
                  <a:srgbClr val="467886"/>
                </a:solidFill>
                <a:effectLst/>
                <a:uLnTx/>
                <a:uFill>
                  <a:solidFill>
                    <a:srgbClr val="467886"/>
                  </a:solidFill>
                </a:uFill>
                <a:latin typeface="Arial"/>
                <a:ea typeface="Arial"/>
                <a:cs typeface="Arial"/>
                <a:sym typeface="Arial"/>
                <a:hlinkClick r:id="rId6"/>
              </a:rPr>
              <a:t>https://www.adocvolunteering.com/mod/url/view.php?id=482</a:t>
            </a:r>
          </a:p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Aptos"/>
              </a:rPr>
              <a:t>We support men in recovery, providing a faith-based sober living environment, accountability, and guidance towards a fruitful Christian life in Seale, AL. Our core values are Sobriety, Humility, Integrity, Obedience, Service, and Love.</a:t>
            </a:r>
            <a:b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Aptos"/>
              </a:rPr>
            </a:b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sym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645150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7CBD6-AF51-89A8-2127-19C0C63FA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D9955-75E7-6573-4145-25A1FC5C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Services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90C71C-1695-740A-827F-DF85071CC286}"/>
              </a:ext>
            </a:extLst>
          </p:cNvPr>
          <p:cNvSpPr txBox="1"/>
          <p:nvPr/>
        </p:nvSpPr>
        <p:spPr>
          <a:xfrm>
            <a:off x="6804285" y="1690688"/>
            <a:ext cx="60935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Dial 988</a:t>
            </a:r>
          </a:p>
          <a:p>
            <a:r>
              <a:rPr lang="en-US" b="0" i="0" dirty="0">
                <a:effectLst/>
                <a:latin typeface="Google Sans"/>
              </a:rPr>
              <a:t>Suicide and Crisis Lifeline</a:t>
            </a:r>
          </a:p>
          <a:p>
            <a:endParaRPr lang="en-US" dirty="0">
              <a:latin typeface="Google Sans"/>
            </a:endParaRPr>
          </a:p>
          <a:p>
            <a:r>
              <a:rPr lang="en-US" b="0" i="0" dirty="0">
                <a:effectLst/>
                <a:latin typeface="Google Sans"/>
              </a:rPr>
              <a:t>Medical Outreach Ministries (MOM)</a:t>
            </a:r>
          </a:p>
          <a:p>
            <a:r>
              <a:rPr lang="en-US" dirty="0">
                <a:latin typeface="Google Sans"/>
              </a:rPr>
              <a:t>334-281-8008</a:t>
            </a:r>
          </a:p>
          <a:p>
            <a:r>
              <a:rPr lang="en-US" b="0" i="0" dirty="0">
                <a:effectLst/>
                <a:latin typeface="Google Sans"/>
              </a:rPr>
              <a:t>MOMCLINIC.ORG</a:t>
            </a:r>
          </a:p>
          <a:p>
            <a:r>
              <a:rPr lang="en-US" dirty="0">
                <a:latin typeface="Google Sans"/>
              </a:rPr>
              <a:t>5741 Carmichael Parkway</a:t>
            </a:r>
          </a:p>
          <a:p>
            <a:endParaRPr lang="en-US" b="0" i="0" dirty="0">
              <a:effectLst/>
              <a:latin typeface="Google Sans"/>
            </a:endParaRPr>
          </a:p>
          <a:p>
            <a:r>
              <a:rPr lang="en-US" dirty="0">
                <a:latin typeface="Google Sans"/>
              </a:rPr>
              <a:t>Sweetie B’s Arms Foundation</a:t>
            </a:r>
          </a:p>
          <a:p>
            <a:r>
              <a:rPr lang="en-US" b="0" i="0" dirty="0">
                <a:effectLst/>
                <a:latin typeface="Google Sans"/>
              </a:rPr>
              <a:t>2868 Zelda Road, Montgomery</a:t>
            </a:r>
          </a:p>
          <a:p>
            <a:r>
              <a:rPr lang="en-US" dirty="0">
                <a:latin typeface="Google Sans"/>
              </a:rPr>
              <a:t>470-737-7663</a:t>
            </a:r>
          </a:p>
          <a:p>
            <a:r>
              <a:rPr lang="en-US" b="0" i="0" dirty="0">
                <a:effectLst/>
                <a:latin typeface="Google Sans"/>
              </a:rPr>
              <a:t>Sweetiebsfoundation.com</a:t>
            </a:r>
          </a:p>
          <a:p>
            <a:endParaRPr lang="en-US" dirty="0">
              <a:latin typeface="Google Sans"/>
            </a:endParaRPr>
          </a:p>
          <a:p>
            <a:r>
              <a:rPr lang="en-US" b="0" i="0" dirty="0">
                <a:effectLst/>
                <a:latin typeface="Google Sans"/>
              </a:rPr>
              <a:t>Alabama Rx Card</a:t>
            </a:r>
          </a:p>
          <a:p>
            <a:r>
              <a:rPr lang="en-US" dirty="0">
                <a:latin typeface="Google Sans"/>
              </a:rPr>
              <a:t>877-507-5447</a:t>
            </a:r>
          </a:p>
          <a:p>
            <a:r>
              <a:rPr lang="en-US" b="0" i="0" dirty="0">
                <a:effectLst/>
                <a:latin typeface="Google Sans"/>
              </a:rPr>
              <a:t>Statewide free </a:t>
            </a:r>
            <a:r>
              <a:rPr lang="en-US" b="0" i="0">
                <a:effectLst/>
                <a:latin typeface="Google Sans"/>
              </a:rPr>
              <a:t>prescription assistance</a:t>
            </a:r>
            <a:endParaRPr lang="en-US" b="0" i="0" dirty="0">
              <a:effectLst/>
              <a:latin typeface="Google Sans"/>
            </a:endParaRPr>
          </a:p>
          <a:p>
            <a:endParaRPr lang="en-US" dirty="0">
              <a:latin typeface="Google Sans"/>
            </a:endParaRPr>
          </a:p>
          <a:p>
            <a:endParaRPr lang="en-US" b="0" i="0" dirty="0">
              <a:effectLst/>
              <a:latin typeface="Google San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4D2B10-F82E-6D49-B343-2C5E04F82FD3}"/>
              </a:ext>
            </a:extLst>
          </p:cNvPr>
          <p:cNvSpPr txBox="1"/>
          <p:nvPr/>
        </p:nvSpPr>
        <p:spPr>
          <a:xfrm>
            <a:off x="710785" y="1690688"/>
            <a:ext cx="60935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Carastar</a:t>
            </a:r>
            <a:r>
              <a:rPr lang="en-US" dirty="0"/>
              <a:t> – 5915 Carmichael Road</a:t>
            </a:r>
          </a:p>
          <a:p>
            <a:r>
              <a:rPr lang="en-US" dirty="0">
                <a:hlinkClick r:id="rId2"/>
              </a:rPr>
              <a:t>https://www.carastar.org/</a:t>
            </a:r>
            <a:endParaRPr lang="en-US" dirty="0"/>
          </a:p>
          <a:p>
            <a:r>
              <a:rPr lang="en-US" dirty="0"/>
              <a:t>For mental health emergencies</a:t>
            </a:r>
          </a:p>
          <a:p>
            <a:r>
              <a:rPr lang="en-US" sz="1800" kern="0" dirty="0">
                <a:solidFill>
                  <a:srgbClr val="000000"/>
                </a:solidFill>
                <a:effectLst/>
                <a:latin typeface="UICTFontTextStyleBody"/>
                <a:ea typeface="Times New Roman" panose="02020603050405020304" pitchFamily="18" charset="0"/>
                <a:cs typeface="Arial" panose="020B0604020202020204" pitchFamily="34" charset="0"/>
              </a:rPr>
              <a:t>800-408-4197</a:t>
            </a:r>
            <a:endParaRPr lang="en-US" dirty="0"/>
          </a:p>
          <a:p>
            <a:r>
              <a:rPr lang="en-US" dirty="0"/>
              <a:t>Shirley Stiles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Aletheia House – 334-269-2150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/>
              </a:rPr>
              <a:t>https://www.specialkindofcaring.org/contact-us/locations-by-city/#montgomery</a:t>
            </a:r>
            <a:endParaRPr lang="en-US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Outpatient Treatment, some 21 day plans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1153 Air Base Blvd,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The Chemical Addictions Program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1151 Air Base Bl</a:t>
            </a:r>
            <a:r>
              <a:rPr lang="en-US" dirty="0" err="1">
                <a:solidFill>
                  <a:prstClr val="black"/>
                </a:solidFill>
                <a:latin typeface="Aptos" panose="02110004020202020204"/>
              </a:rPr>
              <a:t>vd</a:t>
            </a:r>
            <a:r>
              <a:rPr lang="en-US" dirty="0">
                <a:solidFill>
                  <a:prstClr val="black"/>
                </a:solidFill>
                <a:latin typeface="Aptos" panose="02110004020202020204"/>
              </a:rPr>
              <a:t>,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334-269-2150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426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1616</Words>
  <Application>Microsoft Office PowerPoint</Application>
  <PresentationFormat>Widescreen</PresentationFormat>
  <Paragraphs>276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Aptos</vt:lpstr>
      <vt:lpstr>Aptos Display</vt:lpstr>
      <vt:lpstr>Arial</vt:lpstr>
      <vt:lpstr>Calibri</vt:lpstr>
      <vt:lpstr>Google Sans</vt:lpstr>
      <vt:lpstr>Helvetica</vt:lpstr>
      <vt:lpstr>Times New Roman</vt:lpstr>
      <vt:lpstr>UICTFontTextStyleBody</vt:lpstr>
      <vt:lpstr>Office Theme</vt:lpstr>
      <vt:lpstr>Montgomery County Reentry Resource Guide</vt:lpstr>
      <vt:lpstr>Legal Services</vt:lpstr>
      <vt:lpstr>Financial Assistance</vt:lpstr>
      <vt:lpstr>Transition Assistance Substance Abuse</vt:lpstr>
      <vt:lpstr>Transition Assistance Substance Abuse</vt:lpstr>
      <vt:lpstr>Transition Assistance Substance Abuse</vt:lpstr>
      <vt:lpstr>Transition Homes</vt:lpstr>
      <vt:lpstr>Transition Homes</vt:lpstr>
      <vt:lpstr>Health Services</vt:lpstr>
      <vt:lpstr>Health Services</vt:lpstr>
      <vt:lpstr>Housing Resources</vt:lpstr>
      <vt:lpstr>Education Assistance</vt:lpstr>
      <vt:lpstr>Employment and Job Training</vt:lpstr>
      <vt:lpstr>Family Support and Re-Integration Services </vt:lpstr>
      <vt:lpstr>Food &amp; Clothing Assistance</vt:lpstr>
      <vt:lpstr>Food &amp; Clothing Assistance</vt:lpstr>
      <vt:lpstr>Identification Assistance</vt:lpstr>
      <vt:lpstr>Law Enforcement</vt:lpstr>
      <vt:lpstr>Transportation Services</vt:lpstr>
      <vt:lpstr>Voter Restoration</vt:lpstr>
      <vt:lpstr>Other Services</vt:lpstr>
      <vt:lpstr>Government Agencies</vt:lpstr>
      <vt:lpstr>Other Services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Charles Latham</dc:creator>
  <cp:lastModifiedBy>Charles Latham</cp:lastModifiedBy>
  <cp:revision>5</cp:revision>
  <dcterms:created xsi:type="dcterms:W3CDTF">2024-09-16T01:45:23Z</dcterms:created>
  <dcterms:modified xsi:type="dcterms:W3CDTF">2025-12-06T18:34:38Z</dcterms:modified>
</cp:coreProperties>
</file>